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sldIdLst>
    <p:sldId id="257" r:id="rId2"/>
    <p:sldId id="260" r:id="rId3"/>
    <p:sldId id="271" r:id="rId4"/>
    <p:sldId id="261" r:id="rId5"/>
    <p:sldId id="265" r:id="rId6"/>
    <p:sldId id="273" r:id="rId7"/>
    <p:sldId id="274" r:id="rId8"/>
    <p:sldId id="266" r:id="rId9"/>
    <p:sldId id="268" r:id="rId10"/>
    <p:sldId id="26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000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4BE8F0E-BDB1-4B3A-B04D-CE88D84D5A9E}" v="20" dt="2021-12-15T07:58:30.7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urice Roots" userId="8c5d921b-2a1a-4996-853c-8e0d72424f9c" providerId="ADAL" clId="{14BE8F0E-BDB1-4B3A-B04D-CE88D84D5A9E}"/>
    <pc:docChg chg="undo custSel modSld">
      <pc:chgData name="Maurice Roots" userId="8c5d921b-2a1a-4996-853c-8e0d72424f9c" providerId="ADAL" clId="{14BE8F0E-BDB1-4B3A-B04D-CE88D84D5A9E}" dt="2021-12-15T07:58:31.159" v="43" actId="21"/>
      <pc:docMkLst>
        <pc:docMk/>
      </pc:docMkLst>
      <pc:sldChg chg="modSp mod addAnim delAnim modAnim">
        <pc:chgData name="Maurice Roots" userId="8c5d921b-2a1a-4996-853c-8e0d72424f9c" providerId="ADAL" clId="{14BE8F0E-BDB1-4B3A-B04D-CE88D84D5A9E}" dt="2021-12-15T07:58:31.159" v="43" actId="21"/>
        <pc:sldMkLst>
          <pc:docMk/>
          <pc:sldMk cId="4043737824" sldId="257"/>
        </pc:sldMkLst>
        <pc:spChg chg="mod">
          <ac:chgData name="Maurice Roots" userId="8c5d921b-2a1a-4996-853c-8e0d72424f9c" providerId="ADAL" clId="{14BE8F0E-BDB1-4B3A-B04D-CE88D84D5A9E}" dt="2021-12-15T07:58:31.159" v="43" actId="21"/>
          <ac:spMkLst>
            <pc:docMk/>
            <pc:sldMk cId="4043737824" sldId="257"/>
            <ac:spMk id="20" creationId="{B64C1B39-9E61-476E-8A1E-0A4D6578A7D7}"/>
          </ac:spMkLst>
        </pc:spChg>
      </pc:sldChg>
      <pc:sldChg chg="modSp mod">
        <pc:chgData name="Maurice Roots" userId="8c5d921b-2a1a-4996-853c-8e0d72424f9c" providerId="ADAL" clId="{14BE8F0E-BDB1-4B3A-B04D-CE88D84D5A9E}" dt="2021-12-15T07:10:11.795" v="21" actId="20577"/>
        <pc:sldMkLst>
          <pc:docMk/>
          <pc:sldMk cId="3744408548" sldId="265"/>
        </pc:sldMkLst>
        <pc:spChg chg="mod">
          <ac:chgData name="Maurice Roots" userId="8c5d921b-2a1a-4996-853c-8e0d72424f9c" providerId="ADAL" clId="{14BE8F0E-BDB1-4B3A-B04D-CE88D84D5A9E}" dt="2021-12-15T07:10:11.795" v="21" actId="20577"/>
          <ac:spMkLst>
            <pc:docMk/>
            <pc:sldMk cId="3744408548" sldId="265"/>
            <ac:spMk id="2" creationId="{0D3ADA7D-3618-4B94-81AD-1873D8BC5963}"/>
          </ac:spMkLst>
        </pc:spChg>
        <pc:spChg chg="mod">
          <ac:chgData name="Maurice Roots" userId="8c5d921b-2a1a-4996-853c-8e0d72424f9c" providerId="ADAL" clId="{14BE8F0E-BDB1-4B3A-B04D-CE88D84D5A9E}" dt="2021-12-15T07:09:40.991" v="15" actId="1076"/>
          <ac:spMkLst>
            <pc:docMk/>
            <pc:sldMk cId="3744408548" sldId="265"/>
            <ac:spMk id="4" creationId="{3ED7B7E7-B335-43FF-8DCC-F6C9C42A5F67}"/>
          </ac:spMkLst>
        </pc:spChg>
      </pc:sldChg>
      <pc:sldChg chg="modSp mod">
        <pc:chgData name="Maurice Roots" userId="8c5d921b-2a1a-4996-853c-8e0d72424f9c" providerId="ADAL" clId="{14BE8F0E-BDB1-4B3A-B04D-CE88D84D5A9E}" dt="2021-12-15T07:10:24.143" v="24" actId="20577"/>
        <pc:sldMkLst>
          <pc:docMk/>
          <pc:sldMk cId="2239356374" sldId="266"/>
        </pc:sldMkLst>
        <pc:spChg chg="mod">
          <ac:chgData name="Maurice Roots" userId="8c5d921b-2a1a-4996-853c-8e0d72424f9c" providerId="ADAL" clId="{14BE8F0E-BDB1-4B3A-B04D-CE88D84D5A9E}" dt="2021-12-15T07:10:24.143" v="24" actId="20577"/>
          <ac:spMkLst>
            <pc:docMk/>
            <pc:sldMk cId="2239356374" sldId="266"/>
            <ac:spMk id="2" creationId="{0D3ADA7D-3618-4B94-81AD-1873D8BC5963}"/>
          </ac:spMkLst>
        </pc:spChg>
        <pc:picChg chg="mod">
          <ac:chgData name="Maurice Roots" userId="8c5d921b-2a1a-4996-853c-8e0d72424f9c" providerId="ADAL" clId="{14BE8F0E-BDB1-4B3A-B04D-CE88D84D5A9E}" dt="2021-12-15T07:09:19.584" v="10" actId="1036"/>
          <ac:picMkLst>
            <pc:docMk/>
            <pc:sldMk cId="2239356374" sldId="266"/>
            <ac:picMk id="11" creationId="{9E794252-3E6B-4FE9-B5EB-7B55488D6159}"/>
          </ac:picMkLst>
        </pc:picChg>
      </pc:sldChg>
      <pc:sldChg chg="modSp mod">
        <pc:chgData name="Maurice Roots" userId="8c5d921b-2a1a-4996-853c-8e0d72424f9c" providerId="ADAL" clId="{14BE8F0E-BDB1-4B3A-B04D-CE88D84D5A9E}" dt="2021-12-15T07:10:26.664" v="25" actId="20577"/>
        <pc:sldMkLst>
          <pc:docMk/>
          <pc:sldMk cId="1177974548" sldId="268"/>
        </pc:sldMkLst>
        <pc:spChg chg="mod">
          <ac:chgData name="Maurice Roots" userId="8c5d921b-2a1a-4996-853c-8e0d72424f9c" providerId="ADAL" clId="{14BE8F0E-BDB1-4B3A-B04D-CE88D84D5A9E}" dt="2021-12-15T07:10:26.664" v="25" actId="20577"/>
          <ac:spMkLst>
            <pc:docMk/>
            <pc:sldMk cId="1177974548" sldId="268"/>
            <ac:spMk id="2" creationId="{0D3ADA7D-3618-4B94-81AD-1873D8BC5963}"/>
          </ac:spMkLst>
        </pc:spChg>
      </pc:sldChg>
      <pc:sldChg chg="modSp mod">
        <pc:chgData name="Maurice Roots" userId="8c5d921b-2a1a-4996-853c-8e0d72424f9c" providerId="ADAL" clId="{14BE8F0E-BDB1-4B3A-B04D-CE88D84D5A9E}" dt="2021-12-15T07:10:29.040" v="26" actId="20577"/>
        <pc:sldMkLst>
          <pc:docMk/>
          <pc:sldMk cId="2386930993" sldId="269"/>
        </pc:sldMkLst>
        <pc:spChg chg="mod">
          <ac:chgData name="Maurice Roots" userId="8c5d921b-2a1a-4996-853c-8e0d72424f9c" providerId="ADAL" clId="{14BE8F0E-BDB1-4B3A-B04D-CE88D84D5A9E}" dt="2021-12-15T07:10:29.040" v="26" actId="20577"/>
          <ac:spMkLst>
            <pc:docMk/>
            <pc:sldMk cId="2386930993" sldId="269"/>
            <ac:spMk id="2" creationId="{0D3ADA7D-3618-4B94-81AD-1873D8BC5963}"/>
          </ac:spMkLst>
        </pc:spChg>
        <pc:spChg chg="mod">
          <ac:chgData name="Maurice Roots" userId="8c5d921b-2a1a-4996-853c-8e0d72424f9c" providerId="ADAL" clId="{14BE8F0E-BDB1-4B3A-B04D-CE88D84D5A9E}" dt="2021-12-15T07:09:54.234" v="19" actId="20577"/>
          <ac:spMkLst>
            <pc:docMk/>
            <pc:sldMk cId="2386930993" sldId="269"/>
            <ac:spMk id="4" creationId="{EC53E667-E6AD-43C5-806D-84EFD77679BF}"/>
          </ac:spMkLst>
        </pc:spChg>
      </pc:sldChg>
      <pc:sldChg chg="addSp modSp">
        <pc:chgData name="Maurice Roots" userId="8c5d921b-2a1a-4996-853c-8e0d72424f9c" providerId="ADAL" clId="{14BE8F0E-BDB1-4B3A-B04D-CE88D84D5A9E}" dt="2021-12-15T07:10:15.793" v="22" actId="20577"/>
        <pc:sldMkLst>
          <pc:docMk/>
          <pc:sldMk cId="3388734450" sldId="273"/>
        </pc:sldMkLst>
        <pc:spChg chg="mod">
          <ac:chgData name="Maurice Roots" userId="8c5d921b-2a1a-4996-853c-8e0d72424f9c" providerId="ADAL" clId="{14BE8F0E-BDB1-4B3A-B04D-CE88D84D5A9E}" dt="2021-12-15T07:10:15.793" v="22" actId="20577"/>
          <ac:spMkLst>
            <pc:docMk/>
            <pc:sldMk cId="3388734450" sldId="273"/>
            <ac:spMk id="2" creationId="{0D3ADA7D-3618-4B94-81AD-1873D8BC5963}"/>
          </ac:spMkLst>
        </pc:spChg>
        <pc:spChg chg="add mod">
          <ac:chgData name="Maurice Roots" userId="8c5d921b-2a1a-4996-853c-8e0d72424f9c" providerId="ADAL" clId="{14BE8F0E-BDB1-4B3A-B04D-CE88D84D5A9E}" dt="2021-12-15T07:09:28.219" v="11"/>
          <ac:spMkLst>
            <pc:docMk/>
            <pc:sldMk cId="3388734450" sldId="273"/>
            <ac:spMk id="40" creationId="{D10B3E8A-5B93-49B7-BF53-F3CAED06510B}"/>
          </ac:spMkLst>
        </pc:spChg>
      </pc:sldChg>
      <pc:sldChg chg="modSp mod modShow">
        <pc:chgData name="Maurice Roots" userId="8c5d921b-2a1a-4996-853c-8e0d72424f9c" providerId="ADAL" clId="{14BE8F0E-BDB1-4B3A-B04D-CE88D84D5A9E}" dt="2021-12-15T07:50:12.966" v="27" actId="729"/>
        <pc:sldMkLst>
          <pc:docMk/>
          <pc:sldMk cId="4030369399" sldId="274"/>
        </pc:sldMkLst>
        <pc:spChg chg="mod">
          <ac:chgData name="Maurice Roots" userId="8c5d921b-2a1a-4996-853c-8e0d72424f9c" providerId="ADAL" clId="{14BE8F0E-BDB1-4B3A-B04D-CE88D84D5A9E}" dt="2021-12-15T07:10:18.354" v="23" actId="20577"/>
          <ac:spMkLst>
            <pc:docMk/>
            <pc:sldMk cId="4030369399" sldId="274"/>
            <ac:spMk id="2" creationId="{0D3ADA7D-3618-4B94-81AD-1873D8BC5963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auto_examples/classification/plot_classifier_comparison.html#sphx-glr-auto-examples-classification-plot-classifier-comparison-p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auto_examples/classification/plot_classifier_comparison.html#sphx-glr-auto-examples-classification-plot-classifier-comparison-p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1706" y="47624"/>
            <a:ext cx="4566803" cy="675663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CCF27A5A-A1FF-47C6-A5CB-B10A1DB60070}"/>
              </a:ext>
            </a:extLst>
          </p:cNvPr>
          <p:cNvSpPr/>
          <p:nvPr/>
        </p:nvSpPr>
        <p:spPr>
          <a:xfrm>
            <a:off x="5271796" y="4077478"/>
            <a:ext cx="5990253" cy="73711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64C1B39-9E61-476E-8A1E-0A4D6578A7D7}"/>
              </a:ext>
            </a:extLst>
          </p:cNvPr>
          <p:cNvSpPr txBox="1"/>
          <p:nvPr/>
        </p:nvSpPr>
        <p:spPr>
          <a:xfrm>
            <a:off x="4819899" y="2798857"/>
            <a:ext cx="6843365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Motivation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Investment Journey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Dataset Selection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Background 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Exploratory Data Analysis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Performance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Support Vector Machines (SVM)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K-Nearest Neighbors (KNN)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Random Forests (RF)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Ensemble Models</a:t>
            </a:r>
          </a:p>
          <a:p>
            <a:pPr marL="342900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Summary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4716ED6-B212-4F2B-9BDA-9C8863D4F296}"/>
              </a:ext>
            </a:extLst>
          </p:cNvPr>
          <p:cNvGrpSpPr/>
          <p:nvPr/>
        </p:nvGrpSpPr>
        <p:grpSpPr>
          <a:xfrm>
            <a:off x="4819899" y="205663"/>
            <a:ext cx="7156579" cy="2414404"/>
            <a:chOff x="4819899" y="643813"/>
            <a:chExt cx="7156579" cy="2414404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C0AFCF2-F68D-4AC9-88B0-64D625EB7E09}"/>
                </a:ext>
              </a:extLst>
            </p:cNvPr>
            <p:cNvGrpSpPr/>
            <p:nvPr/>
          </p:nvGrpSpPr>
          <p:grpSpPr>
            <a:xfrm>
              <a:off x="4819900" y="643813"/>
              <a:ext cx="7156578" cy="1502228"/>
              <a:chOff x="4819900" y="643813"/>
              <a:chExt cx="7156578" cy="1502228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3E06314-BBD2-4AE5-B71F-071BE8AEA39B}"/>
                  </a:ext>
                </a:extLst>
              </p:cNvPr>
              <p:cNvSpPr txBox="1"/>
              <p:nvPr/>
            </p:nvSpPr>
            <p:spPr>
              <a:xfrm>
                <a:off x="4819900" y="643813"/>
                <a:ext cx="7156578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b="1" dirty="0">
                    <a:solidFill>
                      <a:schemeClr val="bg1">
                        <a:lumMod val="85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Generating S&amp;P 500 Futures with Machine Learning</a:t>
                </a:r>
              </a:p>
            </p:txBody>
          </p: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0F4B9DEC-ED0F-42AC-9127-5609179346BA}"/>
                  </a:ext>
                </a:extLst>
              </p:cNvPr>
              <p:cNvCxnSpPr/>
              <p:nvPr/>
            </p:nvCxnSpPr>
            <p:spPr>
              <a:xfrm>
                <a:off x="4819900" y="2146041"/>
                <a:ext cx="6843365" cy="0"/>
              </a:xfrm>
              <a:prstGeom prst="line">
                <a:avLst/>
              </a:prstGeom>
              <a:ln w="508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D0D74F2-37BF-46AE-87E9-8B0DE83B42DB}"/>
                </a:ext>
              </a:extLst>
            </p:cNvPr>
            <p:cNvSpPr txBox="1"/>
            <p:nvPr/>
          </p:nvSpPr>
          <p:spPr>
            <a:xfrm>
              <a:off x="4819900" y="2181917"/>
              <a:ext cx="6843365" cy="8309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Maurice Roots</a:t>
              </a:r>
            </a:p>
            <a:p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DATA 602: Term Project (12/14/2021)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9DC4C24-B380-49D1-A8B7-4E2F7CC493D7}"/>
                </a:ext>
              </a:extLst>
            </p:cNvPr>
            <p:cNvCxnSpPr/>
            <p:nvPr/>
          </p:nvCxnSpPr>
          <p:spPr>
            <a:xfrm>
              <a:off x="4819899" y="3058217"/>
              <a:ext cx="6843365" cy="0"/>
            </a:xfrm>
            <a:prstGeom prst="line">
              <a:avLst/>
            </a:prstGeom>
            <a:ln w="508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8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Summary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53E667-E6AD-43C5-806D-84EFD77679BF}"/>
              </a:ext>
            </a:extLst>
          </p:cNvPr>
          <p:cNvSpPr txBox="1"/>
          <p:nvPr/>
        </p:nvSpPr>
        <p:spPr>
          <a:xfrm>
            <a:off x="321992" y="367191"/>
            <a:ext cx="11724599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8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A Soft Voting Ensemble Classification model comprised of an SVM, KNN, and RF was created to generate S&amp;P 500 futures using handpicked! 62% of last few years.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Better than a coin toss!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Simple Implementation!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Excellent Learning Experience!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u="sng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Next Steps!!!</a:t>
            </a:r>
          </a:p>
          <a:p>
            <a:pPr marL="800100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Needs more tuning on Dataset &amp; Models...</a:t>
            </a:r>
          </a:p>
          <a:p>
            <a:pPr marL="800100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Needs another thorough look through...</a:t>
            </a:r>
          </a:p>
          <a:p>
            <a:pPr marL="800100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Conversion into something deployable</a:t>
            </a:r>
          </a:p>
          <a:p>
            <a:pPr marL="800100" lvl="1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Train for 14-Day and 7-Day forecasts</a:t>
            </a:r>
          </a:p>
        </p:txBody>
      </p:sp>
    </p:spTree>
    <p:extLst>
      <p:ext uri="{BB962C8B-B14F-4D97-AF65-F5344CB8AC3E}">
        <p14:creationId xmlns:p14="http://schemas.microsoft.com/office/powerpoint/2010/main" val="2386930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Motivation: Investment Journey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570DAE93-0D0E-4E32-9409-9C5B82F47135}"/>
              </a:ext>
            </a:extLst>
          </p:cNvPr>
          <p:cNvGrpSpPr/>
          <p:nvPr/>
        </p:nvGrpSpPr>
        <p:grpSpPr>
          <a:xfrm>
            <a:off x="-72442" y="1542634"/>
            <a:ext cx="13113219" cy="3090564"/>
            <a:chOff x="277935" y="1593909"/>
            <a:chExt cx="13113219" cy="3090564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3B3D46DA-CBED-464D-B0B6-01ACEB5B73E2}"/>
                </a:ext>
              </a:extLst>
            </p:cNvPr>
            <p:cNvGrpSpPr/>
            <p:nvPr/>
          </p:nvGrpSpPr>
          <p:grpSpPr>
            <a:xfrm>
              <a:off x="497048" y="2543733"/>
              <a:ext cx="1701182" cy="666151"/>
              <a:chOff x="656439" y="3776914"/>
              <a:chExt cx="1701182" cy="66615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41F89FEE-60FF-41B6-B2E7-EED85BACD80E}"/>
                  </a:ext>
                </a:extLst>
              </p:cNvPr>
              <p:cNvSpPr txBox="1"/>
              <p:nvPr/>
            </p:nvSpPr>
            <p:spPr>
              <a:xfrm>
                <a:off x="656439" y="3776914"/>
                <a:ext cx="1544972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800" b="1" dirty="0">
                    <a:solidFill>
                      <a:schemeClr val="bg1">
                        <a:lumMod val="85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Robinhood</a:t>
                </a:r>
                <a:endParaRPr lang="en-US" dirty="0"/>
              </a:p>
            </p:txBody>
          </p:sp>
          <p:cxnSp>
            <p:nvCxnSpPr>
              <p:cNvPr id="25" name="Connector: Elbow 24">
                <a:extLst>
                  <a:ext uri="{FF2B5EF4-FFF2-40B4-BE49-F238E27FC236}">
                    <a16:creationId xmlns:a16="http://schemas.microsoft.com/office/drawing/2014/main" id="{45F12954-23CC-4063-9A1E-0A5CE8F38A50}"/>
                  </a:ext>
                </a:extLst>
              </p:cNvPr>
              <p:cNvCxnSpPr>
                <a:cxnSpLocks/>
                <a:stCxn id="23" idx="3"/>
              </p:cNvCxnSpPr>
              <p:nvPr/>
            </p:nvCxnSpPr>
            <p:spPr>
              <a:xfrm>
                <a:off x="2201411" y="3961580"/>
                <a:ext cx="156210" cy="481485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1" name="Group 80">
              <a:extLst>
                <a:ext uri="{FF2B5EF4-FFF2-40B4-BE49-F238E27FC236}">
                  <a16:creationId xmlns:a16="http://schemas.microsoft.com/office/drawing/2014/main" id="{4FE1463C-E59D-4B62-A71B-C75CC3B0D29D}"/>
                </a:ext>
              </a:extLst>
            </p:cNvPr>
            <p:cNvGrpSpPr/>
            <p:nvPr/>
          </p:nvGrpSpPr>
          <p:grpSpPr>
            <a:xfrm>
              <a:off x="277935" y="2089242"/>
              <a:ext cx="2459334" cy="1120642"/>
              <a:chOff x="-182381" y="3783079"/>
              <a:chExt cx="2459334" cy="1120642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4DC76732-BB7E-4FED-89FA-B4BF366493D1}"/>
                  </a:ext>
                </a:extLst>
              </p:cNvPr>
              <p:cNvSpPr txBox="1"/>
              <p:nvPr/>
            </p:nvSpPr>
            <p:spPr>
              <a:xfrm>
                <a:off x="-182381" y="3783079"/>
                <a:ext cx="232353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800" b="1" dirty="0">
                    <a:solidFill>
                      <a:schemeClr val="bg1">
                        <a:lumMod val="85000"/>
                      </a:schemeClr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Stock Picking</a:t>
                </a:r>
                <a:endParaRPr lang="en-US" dirty="0"/>
              </a:p>
            </p:txBody>
          </p:sp>
          <p:cxnSp>
            <p:nvCxnSpPr>
              <p:cNvPr id="83" name="Connector: Elbow 82">
                <a:extLst>
                  <a:ext uri="{FF2B5EF4-FFF2-40B4-BE49-F238E27FC236}">
                    <a16:creationId xmlns:a16="http://schemas.microsoft.com/office/drawing/2014/main" id="{9C4C0D8D-D11E-4B38-BAE1-8D9BECD52183}"/>
                  </a:ext>
                </a:extLst>
              </p:cNvPr>
              <p:cNvCxnSpPr>
                <a:cxnSpLocks/>
                <a:stCxn id="82" idx="3"/>
              </p:cNvCxnSpPr>
              <p:nvPr/>
            </p:nvCxnSpPr>
            <p:spPr>
              <a:xfrm>
                <a:off x="2141150" y="3967745"/>
                <a:ext cx="135803" cy="935976"/>
              </a:xfrm>
              <a:prstGeom prst="bentConnector2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F6505CC8-78EA-49C6-B962-6AF571108399}"/>
                </a:ext>
              </a:extLst>
            </p:cNvPr>
            <p:cNvGrpSpPr/>
            <p:nvPr/>
          </p:nvGrpSpPr>
          <p:grpSpPr>
            <a:xfrm>
              <a:off x="796372" y="1593909"/>
              <a:ext cx="12594782" cy="3090564"/>
              <a:chOff x="796372" y="1593909"/>
              <a:chExt cx="12594782" cy="3090564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C186C3AC-6974-4F5A-A771-B44F3A5D0FEA}"/>
                  </a:ext>
                </a:extLst>
              </p:cNvPr>
              <p:cNvGrpSpPr/>
              <p:nvPr/>
            </p:nvGrpSpPr>
            <p:grpSpPr>
              <a:xfrm>
                <a:off x="933275" y="3226663"/>
                <a:ext cx="9989890" cy="369332"/>
                <a:chOff x="1669410" y="4032006"/>
                <a:chExt cx="9989890" cy="369332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5C1B6B64-66FF-41EE-B7B3-7B49187877FF}"/>
                    </a:ext>
                  </a:extLst>
                </p:cNvPr>
                <p:cNvSpPr txBox="1"/>
                <p:nvPr/>
              </p:nvSpPr>
              <p:spPr>
                <a:xfrm>
                  <a:off x="1669410" y="4032006"/>
                  <a:ext cx="1997978" cy="36933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381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2018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CC894F4D-FD51-4F15-A1C1-7939B610CEBB}"/>
                    </a:ext>
                  </a:extLst>
                </p:cNvPr>
                <p:cNvSpPr txBox="1"/>
                <p:nvPr/>
              </p:nvSpPr>
              <p:spPr>
                <a:xfrm>
                  <a:off x="3667388" y="4032006"/>
                  <a:ext cx="1997978" cy="36933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381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2019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2AF8CED-1BF6-4F97-9C07-C33B30B20C09}"/>
                    </a:ext>
                  </a:extLst>
                </p:cNvPr>
                <p:cNvSpPr txBox="1"/>
                <p:nvPr/>
              </p:nvSpPr>
              <p:spPr>
                <a:xfrm>
                  <a:off x="5665366" y="4032006"/>
                  <a:ext cx="1997978" cy="36933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381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2020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FE32B7B-83E5-4596-9660-81EC07E41C4C}"/>
                    </a:ext>
                  </a:extLst>
                </p:cNvPr>
                <p:cNvSpPr txBox="1"/>
                <p:nvPr/>
              </p:nvSpPr>
              <p:spPr>
                <a:xfrm>
                  <a:off x="7663344" y="4032006"/>
                  <a:ext cx="1997978" cy="36933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381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2021</a:t>
                  </a:r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4190659F-E80E-445E-B460-2E13BB69FE58}"/>
                    </a:ext>
                  </a:extLst>
                </p:cNvPr>
                <p:cNvSpPr txBox="1"/>
                <p:nvPr/>
              </p:nvSpPr>
              <p:spPr>
                <a:xfrm>
                  <a:off x="9661322" y="4032006"/>
                  <a:ext cx="1997978" cy="369332"/>
                </a:xfrm>
                <a:prstGeom prst="rect">
                  <a:avLst/>
                </a:prstGeom>
                <a:solidFill>
                  <a:schemeClr val="tx1">
                    <a:lumMod val="95000"/>
                    <a:lumOff val="5000"/>
                  </a:schemeClr>
                </a:solidFill>
                <a:ln w="38100">
                  <a:solidFill>
                    <a:schemeClr val="tx1"/>
                  </a:solidFill>
                </a:ln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chemeClr val="bg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2022</a:t>
                  </a:r>
                </a:p>
              </p:txBody>
            </p: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CD16DAA4-ADCD-45DB-97BF-9B1A9B0546DE}"/>
                  </a:ext>
                </a:extLst>
              </p:cNvPr>
              <p:cNvGrpSpPr/>
              <p:nvPr/>
            </p:nvGrpSpPr>
            <p:grpSpPr>
              <a:xfrm>
                <a:off x="796372" y="1593909"/>
                <a:ext cx="2464293" cy="1624366"/>
                <a:chOff x="-167570" y="3777630"/>
                <a:chExt cx="2464293" cy="1142869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966CE2CA-8BC1-44DF-895B-A81F41C1371B}"/>
                    </a:ext>
                  </a:extLst>
                </p:cNvPr>
                <p:cNvSpPr txBox="1"/>
                <p:nvPr/>
              </p:nvSpPr>
              <p:spPr>
                <a:xfrm>
                  <a:off x="-167570" y="3777630"/>
                  <a:ext cx="232353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r"/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Technical Analysis</a:t>
                  </a:r>
                  <a:endParaRPr lang="en-US" dirty="0"/>
                </a:p>
              </p:txBody>
            </p:sp>
            <p:cxnSp>
              <p:nvCxnSpPr>
                <p:cNvPr id="36" name="Connector: Elbow 35">
                  <a:extLst>
                    <a:ext uri="{FF2B5EF4-FFF2-40B4-BE49-F238E27FC236}">
                      <a16:creationId xmlns:a16="http://schemas.microsoft.com/office/drawing/2014/main" id="{68904021-D254-45D4-BB5F-BB46B8A4D0EE}"/>
                    </a:ext>
                  </a:extLst>
                </p:cNvPr>
                <p:cNvCxnSpPr>
                  <a:cxnSpLocks/>
                  <a:stCxn id="35" idx="3"/>
                </p:cNvCxnSpPr>
                <p:nvPr/>
              </p:nvCxnSpPr>
              <p:spPr>
                <a:xfrm>
                  <a:off x="2155961" y="3962296"/>
                  <a:ext cx="140762" cy="958203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5B92391E-3912-493B-9F23-7155D00CFCAD}"/>
                  </a:ext>
                </a:extLst>
              </p:cNvPr>
              <p:cNvGrpSpPr/>
              <p:nvPr/>
            </p:nvGrpSpPr>
            <p:grpSpPr>
              <a:xfrm>
                <a:off x="1919627" y="3621162"/>
                <a:ext cx="2600476" cy="649660"/>
                <a:chOff x="-623950" y="5289832"/>
                <a:chExt cx="2600476" cy="649660"/>
              </a:xfrm>
            </p:grpSpPr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1C09DF65-C6D0-4E29-B8B2-069B6C4589C0}"/>
                    </a:ext>
                  </a:extLst>
                </p:cNvPr>
                <p:cNvSpPr txBox="1"/>
                <p:nvPr/>
              </p:nvSpPr>
              <p:spPr>
                <a:xfrm>
                  <a:off x="-623950" y="5570160"/>
                  <a:ext cx="2323531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r"/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Intra-Year Trading</a:t>
                  </a:r>
                  <a:endParaRPr lang="en-US" dirty="0"/>
                </a:p>
              </p:txBody>
            </p:sp>
            <p:cxnSp>
              <p:nvCxnSpPr>
                <p:cNvPr id="44" name="Connector: Elbow 43">
                  <a:extLst>
                    <a:ext uri="{FF2B5EF4-FFF2-40B4-BE49-F238E27FC236}">
                      <a16:creationId xmlns:a16="http://schemas.microsoft.com/office/drawing/2014/main" id="{25DE390F-3856-49FB-9343-4314DFF765C1}"/>
                    </a:ext>
                  </a:extLst>
                </p:cNvPr>
                <p:cNvCxnSpPr>
                  <a:cxnSpLocks/>
                  <a:stCxn id="43" idx="3"/>
                  <a:endCxn id="17" idx="2"/>
                </p:cNvCxnSpPr>
                <p:nvPr/>
              </p:nvCxnSpPr>
              <p:spPr>
                <a:xfrm flipV="1">
                  <a:off x="1699581" y="5289832"/>
                  <a:ext cx="276945" cy="464994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6BEC1BC6-20B1-49F1-9B32-A0219EED9449}"/>
                  </a:ext>
                </a:extLst>
              </p:cNvPr>
              <p:cNvGrpSpPr/>
              <p:nvPr/>
            </p:nvGrpSpPr>
            <p:grpSpPr>
              <a:xfrm>
                <a:off x="2990763" y="2459369"/>
                <a:ext cx="2849219" cy="758905"/>
                <a:chOff x="-967678" y="5570160"/>
                <a:chExt cx="2849219" cy="758905"/>
              </a:xfrm>
            </p:grpSpPr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2380D8FC-F682-4B76-9D88-83BEB4C1A9EF}"/>
                    </a:ext>
                  </a:extLst>
                </p:cNvPr>
                <p:cNvSpPr txBox="1"/>
                <p:nvPr/>
              </p:nvSpPr>
              <p:spPr>
                <a:xfrm>
                  <a:off x="-967678" y="5570160"/>
                  <a:ext cx="2667260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r"/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Investment Accounts</a:t>
                  </a:r>
                  <a:endParaRPr lang="en-US" dirty="0"/>
                </a:p>
              </p:txBody>
            </p:sp>
            <p:cxnSp>
              <p:nvCxnSpPr>
                <p:cNvPr id="49" name="Connector: Elbow 48">
                  <a:extLst>
                    <a:ext uri="{FF2B5EF4-FFF2-40B4-BE49-F238E27FC236}">
                      <a16:creationId xmlns:a16="http://schemas.microsoft.com/office/drawing/2014/main" id="{BB514ADF-A157-4EFE-8E7C-89F0978F3761}"/>
                    </a:ext>
                  </a:extLst>
                </p:cNvPr>
                <p:cNvCxnSpPr>
                  <a:cxnSpLocks/>
                  <a:stCxn id="48" idx="3"/>
                </p:cNvCxnSpPr>
                <p:nvPr/>
              </p:nvCxnSpPr>
              <p:spPr>
                <a:xfrm>
                  <a:off x="1699582" y="5754826"/>
                  <a:ext cx="181959" cy="574239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EE3786F9-5A86-4A4C-861D-3060AD0A5EB5}"/>
                  </a:ext>
                </a:extLst>
              </p:cNvPr>
              <p:cNvGrpSpPr/>
              <p:nvPr/>
            </p:nvGrpSpPr>
            <p:grpSpPr>
              <a:xfrm>
                <a:off x="3333233" y="3629551"/>
                <a:ext cx="2594987" cy="1054922"/>
                <a:chOff x="-3748863" y="5459452"/>
                <a:chExt cx="2594987" cy="1054922"/>
              </a:xfrm>
            </p:grpSpPr>
            <p:sp>
              <p:nvSpPr>
                <p:cNvPr id="61" name="TextBox 60">
                  <a:extLst>
                    <a:ext uri="{FF2B5EF4-FFF2-40B4-BE49-F238E27FC236}">
                      <a16:creationId xmlns:a16="http://schemas.microsoft.com/office/drawing/2014/main" id="{B7CD7BCA-108A-46CD-B0C1-F1FE82376533}"/>
                    </a:ext>
                  </a:extLst>
                </p:cNvPr>
                <p:cNvSpPr txBox="1"/>
                <p:nvPr/>
              </p:nvSpPr>
              <p:spPr>
                <a:xfrm flipH="1">
                  <a:off x="-3748863" y="6145042"/>
                  <a:ext cx="2415769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Retirement Accounts</a:t>
                  </a:r>
                  <a:endParaRPr lang="en-US" dirty="0"/>
                </a:p>
              </p:txBody>
            </p:sp>
            <p:cxnSp>
              <p:nvCxnSpPr>
                <p:cNvPr id="62" name="Connector: Elbow 61">
                  <a:extLst>
                    <a:ext uri="{FF2B5EF4-FFF2-40B4-BE49-F238E27FC236}">
                      <a16:creationId xmlns:a16="http://schemas.microsoft.com/office/drawing/2014/main" id="{433A97EF-C542-437E-8471-6198DED08847}"/>
                    </a:ext>
                  </a:extLst>
                </p:cNvPr>
                <p:cNvCxnSpPr>
                  <a:cxnSpLocks/>
                  <a:stCxn id="61" idx="1"/>
                  <a:endCxn id="18" idx="2"/>
                </p:cNvCxnSpPr>
                <p:nvPr/>
              </p:nvCxnSpPr>
              <p:spPr>
                <a:xfrm flipV="1">
                  <a:off x="-1333094" y="5459452"/>
                  <a:ext cx="179218" cy="870256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E5205E98-8F32-42DD-99CD-BB74C48BC4B4}"/>
                  </a:ext>
                </a:extLst>
              </p:cNvPr>
              <p:cNvGrpSpPr/>
              <p:nvPr/>
            </p:nvGrpSpPr>
            <p:grpSpPr>
              <a:xfrm>
                <a:off x="6257927" y="2607435"/>
                <a:ext cx="3533913" cy="594060"/>
                <a:chOff x="-3129347" y="5759982"/>
                <a:chExt cx="3533913" cy="594060"/>
              </a:xfrm>
            </p:grpSpPr>
            <p:sp>
              <p:nvSpPr>
                <p:cNvPr id="67" name="TextBox 66">
                  <a:extLst>
                    <a:ext uri="{FF2B5EF4-FFF2-40B4-BE49-F238E27FC236}">
                      <a16:creationId xmlns:a16="http://schemas.microsoft.com/office/drawing/2014/main" id="{ADB61105-3461-4CB8-9AF9-A4318550DEB8}"/>
                    </a:ext>
                  </a:extLst>
                </p:cNvPr>
                <p:cNvSpPr txBox="1"/>
                <p:nvPr/>
              </p:nvSpPr>
              <p:spPr>
                <a:xfrm>
                  <a:off x="-2987839" y="5759982"/>
                  <a:ext cx="339240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Trading &amp; Strategies Accounts</a:t>
                  </a:r>
                  <a:endParaRPr lang="en-US" dirty="0"/>
                </a:p>
              </p:txBody>
            </p:sp>
            <p:cxnSp>
              <p:nvCxnSpPr>
                <p:cNvPr id="68" name="Connector: Elbow 67">
                  <a:extLst>
                    <a:ext uri="{FF2B5EF4-FFF2-40B4-BE49-F238E27FC236}">
                      <a16:creationId xmlns:a16="http://schemas.microsoft.com/office/drawing/2014/main" id="{137D008C-7A18-48D3-A87C-DA24B34721DB}"/>
                    </a:ext>
                  </a:extLst>
                </p:cNvPr>
                <p:cNvCxnSpPr>
                  <a:cxnSpLocks/>
                  <a:stCxn id="67" idx="1"/>
                </p:cNvCxnSpPr>
                <p:nvPr/>
              </p:nvCxnSpPr>
              <p:spPr>
                <a:xfrm rot="10800000" flipV="1">
                  <a:off x="-3129347" y="5944647"/>
                  <a:ext cx="141508" cy="409395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6" name="Group 75">
                <a:extLst>
                  <a:ext uri="{FF2B5EF4-FFF2-40B4-BE49-F238E27FC236}">
                    <a16:creationId xmlns:a16="http://schemas.microsoft.com/office/drawing/2014/main" id="{A2F9737F-E58A-46B0-82E8-78FE16B53497}"/>
                  </a:ext>
                </a:extLst>
              </p:cNvPr>
              <p:cNvGrpSpPr/>
              <p:nvPr/>
            </p:nvGrpSpPr>
            <p:grpSpPr>
              <a:xfrm>
                <a:off x="7248089" y="3630530"/>
                <a:ext cx="3617865" cy="762928"/>
                <a:chOff x="-3213299" y="5366386"/>
                <a:chExt cx="3617865" cy="762928"/>
              </a:xfrm>
            </p:grpSpPr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06CDA418-A82E-4954-8A16-67FD84DF1986}"/>
                    </a:ext>
                  </a:extLst>
                </p:cNvPr>
                <p:cNvSpPr txBox="1"/>
                <p:nvPr/>
              </p:nvSpPr>
              <p:spPr>
                <a:xfrm>
                  <a:off x="-2987839" y="5759982"/>
                  <a:ext cx="339240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Algorith</a:t>
                  </a:r>
                  <a:r>
                    <a:rPr lang="en-US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m Trading Bot</a:t>
                  </a:r>
                  <a:endParaRPr lang="en-US" dirty="0"/>
                </a:p>
              </p:txBody>
            </p:sp>
            <p:cxnSp>
              <p:nvCxnSpPr>
                <p:cNvPr id="78" name="Connector: Elbow 77">
                  <a:extLst>
                    <a:ext uri="{FF2B5EF4-FFF2-40B4-BE49-F238E27FC236}">
                      <a16:creationId xmlns:a16="http://schemas.microsoft.com/office/drawing/2014/main" id="{22C29305-B444-4761-8091-C475B90B121B}"/>
                    </a:ext>
                  </a:extLst>
                </p:cNvPr>
                <p:cNvCxnSpPr>
                  <a:cxnSpLocks/>
                  <a:stCxn id="77" idx="1"/>
                </p:cNvCxnSpPr>
                <p:nvPr/>
              </p:nvCxnSpPr>
              <p:spPr>
                <a:xfrm rot="10800000">
                  <a:off x="-3213299" y="5366386"/>
                  <a:ext cx="225461" cy="578262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8" name="Group 87">
                <a:extLst>
                  <a:ext uri="{FF2B5EF4-FFF2-40B4-BE49-F238E27FC236}">
                    <a16:creationId xmlns:a16="http://schemas.microsoft.com/office/drawing/2014/main" id="{787B4BFF-EE3F-4663-8F54-99A7C4B13915}"/>
                  </a:ext>
                </a:extLst>
              </p:cNvPr>
              <p:cNvGrpSpPr/>
              <p:nvPr/>
            </p:nvGrpSpPr>
            <p:grpSpPr>
              <a:xfrm>
                <a:off x="9791841" y="1901122"/>
                <a:ext cx="3599313" cy="1300372"/>
                <a:chOff x="-2988713" y="5777620"/>
                <a:chExt cx="3599313" cy="1300372"/>
              </a:xfrm>
            </p:grpSpPr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8265F978-D0B6-4130-A444-6B187105A0B8}"/>
                    </a:ext>
                  </a:extLst>
                </p:cNvPr>
                <p:cNvSpPr txBox="1"/>
                <p:nvPr/>
              </p:nvSpPr>
              <p:spPr>
                <a:xfrm>
                  <a:off x="-2781805" y="5777620"/>
                  <a:ext cx="3392405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r>
                    <a:rPr lang="en-US" sz="1800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ML Account Manager</a:t>
                  </a:r>
                  <a:endParaRPr lang="en-US" dirty="0"/>
                </a:p>
              </p:txBody>
            </p:sp>
            <p:cxnSp>
              <p:nvCxnSpPr>
                <p:cNvPr id="90" name="Connector: Elbow 89">
                  <a:extLst>
                    <a:ext uri="{FF2B5EF4-FFF2-40B4-BE49-F238E27FC236}">
                      <a16:creationId xmlns:a16="http://schemas.microsoft.com/office/drawing/2014/main" id="{62DB5D37-2F40-45A9-98B7-7B53D22A111E}"/>
                    </a:ext>
                  </a:extLst>
                </p:cNvPr>
                <p:cNvCxnSpPr>
                  <a:cxnSpLocks/>
                  <a:stCxn id="89" idx="1"/>
                </p:cNvCxnSpPr>
                <p:nvPr/>
              </p:nvCxnSpPr>
              <p:spPr>
                <a:xfrm rot="10800000" flipV="1">
                  <a:off x="-2988713" y="5962285"/>
                  <a:ext cx="206909" cy="1115707"/>
                </a:xfrm>
                <a:prstGeom prst="bentConnector2">
                  <a:avLst/>
                </a:prstGeom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218289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Motivation: Dataset Selection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A722D2-BE32-4F1A-9444-0AC625363BA9}"/>
              </a:ext>
            </a:extLst>
          </p:cNvPr>
          <p:cNvGrpSpPr/>
          <p:nvPr/>
        </p:nvGrpSpPr>
        <p:grpSpPr>
          <a:xfrm>
            <a:off x="365052" y="307637"/>
            <a:ext cx="5595778" cy="2713030"/>
            <a:chOff x="316248" y="417328"/>
            <a:chExt cx="10876664" cy="2713030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5812974-C986-4799-8D95-9E833698BBAE}"/>
                </a:ext>
              </a:extLst>
            </p:cNvPr>
            <p:cNvSpPr txBox="1"/>
            <p:nvPr/>
          </p:nvSpPr>
          <p:spPr>
            <a:xfrm>
              <a:off x="316248" y="417328"/>
              <a:ext cx="383978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-1188720">
                <a:spcBef>
                  <a:spcPts val="300"/>
                </a:spcBef>
              </a:pPr>
              <a:r>
                <a:rPr lang="en-US" sz="2400" b="1" i="1" dirty="0">
                  <a:latin typeface="Cambria" panose="02040503050406030204" pitchFamily="18" charset="0"/>
                  <a:ea typeface="Cambria" panose="02040503050406030204" pitchFamily="18" charset="0"/>
                </a:rPr>
                <a:t>Hypothesis: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276C37E-A037-4065-941E-36F197A3A90F}"/>
                </a:ext>
              </a:extLst>
            </p:cNvPr>
            <p:cNvSpPr txBox="1"/>
            <p:nvPr/>
          </p:nvSpPr>
          <p:spPr>
            <a:xfrm>
              <a:off x="316248" y="822034"/>
              <a:ext cx="10876664" cy="23083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indent="-1188720" algn="just">
                <a:spcBef>
                  <a:spcPts val="300"/>
                </a:spcBef>
              </a:pP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An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ensemble model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trained on handpicked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momentum indicators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from selective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stocks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,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indices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, and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commodities futures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may yield sufficient results in predicting </a:t>
              </a:r>
              <a:r>
                <a:rPr lang="en-US" sz="2400" b="1" u="sng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S&amp;P 500 futures</a:t>
              </a:r>
              <a:r>
                <a:rPr lang="en-US" sz="2400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. 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40FC301-DA08-4F23-AE63-C1F69708FEE2}"/>
              </a:ext>
            </a:extLst>
          </p:cNvPr>
          <p:cNvSpPr txBox="1"/>
          <p:nvPr/>
        </p:nvSpPr>
        <p:spPr>
          <a:xfrm>
            <a:off x="967188" y="3248934"/>
            <a:ext cx="4391506" cy="2870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Price has too much noise!</a:t>
            </a:r>
          </a:p>
          <a:p>
            <a:pPr marL="800100" lvl="1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Its not repeatable</a:t>
            </a:r>
          </a:p>
          <a:p>
            <a:pPr marL="800100" lvl="1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Varying Scales</a:t>
            </a:r>
            <a:b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</a:br>
            <a:endParaRPr lang="en-US" sz="2400" b="1" dirty="0">
              <a:solidFill>
                <a:schemeClr val="bg1">
                  <a:lumMod val="8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Momentum Oscillators</a:t>
            </a:r>
          </a:p>
          <a:p>
            <a:pPr marL="800100" lvl="1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Repeatable!</a:t>
            </a:r>
          </a:p>
          <a:p>
            <a:pPr marL="800100" lvl="1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Scaled!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519CEA6-23D2-4FC2-876D-A7EB45A36505}"/>
              </a:ext>
            </a:extLst>
          </p:cNvPr>
          <p:cNvGrpSpPr/>
          <p:nvPr/>
        </p:nvGrpSpPr>
        <p:grpSpPr>
          <a:xfrm>
            <a:off x="6876054" y="1442773"/>
            <a:ext cx="4930990" cy="3196964"/>
            <a:chOff x="6876054" y="1442773"/>
            <a:chExt cx="4930990" cy="319696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F3E0EF8-327A-481B-B263-3AC280BFF1F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76054" y="1442773"/>
              <a:ext cx="4930990" cy="3196964"/>
            </a:xfrm>
            <a:prstGeom prst="rect">
              <a:avLst/>
            </a:prstGeom>
            <a:ln w="38100">
              <a:solidFill>
                <a:schemeClr val="tx1"/>
              </a:solidFill>
            </a:ln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3392B4-865E-4311-BC0A-1CB11D427B22}"/>
                </a:ext>
              </a:extLst>
            </p:cNvPr>
            <p:cNvSpPr txBox="1"/>
            <p:nvPr/>
          </p:nvSpPr>
          <p:spPr>
            <a:xfrm>
              <a:off x="8724797" y="1627464"/>
              <a:ext cx="2273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S&amp;P 500 (^GSPC)</a:t>
              </a:r>
            </a:p>
          </p:txBody>
        </p:sp>
      </p:grpSp>
      <p:pic>
        <p:nvPicPr>
          <p:cNvPr id="57" name="Picture 5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321FB24-8922-41B7-ABCA-EEFBD2596C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21" t="35761" r="7642" b="17279"/>
          <a:stretch/>
        </p:blipFill>
        <p:spPr>
          <a:xfrm>
            <a:off x="6543660" y="50334"/>
            <a:ext cx="5595778" cy="6291202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7760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Background: EDA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313392-52F7-4BC7-904E-E5F745AD6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78" y="250752"/>
            <a:ext cx="7586014" cy="5822876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A1DF3F-0B0C-4E7C-AFB4-A15A9A516318}"/>
              </a:ext>
            </a:extLst>
          </p:cNvPr>
          <p:cNvSpPr txBox="1"/>
          <p:nvPr/>
        </p:nvSpPr>
        <p:spPr>
          <a:xfrm>
            <a:off x="8036653" y="869254"/>
            <a:ext cx="4077049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No Multi-collinearity!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Low Correlations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253 features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Ignore the names as the repeat. 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Target feature is the last column, and row</a:t>
            </a:r>
          </a:p>
          <a:p>
            <a:pPr marL="342900" indent="-342900">
              <a:spcBef>
                <a:spcPts val="24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Built using pandas-ta</a:t>
            </a:r>
          </a:p>
        </p:txBody>
      </p:sp>
    </p:spTree>
    <p:extLst>
      <p:ext uri="{BB962C8B-B14F-4D97-AF65-F5344CB8AC3E}">
        <p14:creationId xmlns:p14="http://schemas.microsoft.com/office/powerpoint/2010/main" val="4224341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Background: Target Building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ED7B7E7-B335-43FF-8DCC-F6C9C42A5F67}"/>
                  </a:ext>
                </a:extLst>
              </p:cNvPr>
              <p:cNvSpPr txBox="1"/>
              <p:nvPr/>
            </p:nvSpPr>
            <p:spPr>
              <a:xfrm>
                <a:off x="485862" y="528507"/>
                <a:ext cx="11220276" cy="2632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1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𝑻𝒂𝒓𝒈𝒆𝒕</m:t>
                      </m:r>
                      <m:r>
                        <a:rPr lang="en-US" sz="2800" b="1" i="1" smtClean="0">
                          <a:solidFill>
                            <a:schemeClr val="bg1">
                              <a:lumMod val="8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2800" b="1" i="1" smtClean="0">
                              <a:solidFill>
                                <a:schemeClr val="bg1">
                                  <a:lumMod val="8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𝒊𝒇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800" b="1" i="1" smtClean="0">
                                      <a:solidFill>
                                        <a:schemeClr val="bg1">
                                          <a:lumMod val="8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b="1" i="1" smtClean="0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 smtClean="0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𝟑𝟎</m:t>
                                          </m:r>
                                        </m:sub>
                                      </m:sSub>
                                      <m:r>
                                        <a:rPr lang="en-US" sz="2800" b="1" i="1" smtClean="0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b="1" i="1" smtClean="0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800" b="1" i="1" smtClean="0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 smtClean="0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𝟎𝟏</m:t>
                              </m:r>
                            </m:e>
                            <m:e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𝒊𝒇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d>
                                <m:dPr>
                                  <m:begChr m:val="{"/>
                                  <m:endChr m:val="}"/>
                                  <m:ctrlPr>
                                    <a:rPr lang="en-US" sz="2800" b="1" i="1">
                                      <a:solidFill>
                                        <a:schemeClr val="bg1">
                                          <a:lumMod val="8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800" b="1" i="1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800" b="1" i="1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  <m: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  <m: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𝟑𝟎</m:t>
                                          </m:r>
                                        </m:sub>
                                      </m:sSub>
                                      <m:r>
                                        <a:rPr lang="en-US" sz="2800" b="1" i="1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US" sz="2800" b="1" i="1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r>
                                        <a:rPr lang="en-US" sz="2800" b="1" i="1">
                                          <a:solidFill>
                                            <a:schemeClr val="bg1">
                                              <a:lumMod val="85000"/>
                                            </a:schemeClr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𝑬𝑴𝑨</m:t>
                                      </m:r>
                                      <m:sSub>
                                        <m:sSubPr>
                                          <m:ctrlP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d>
                                            <m:dPr>
                                              <m:ctrlP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𝑺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&amp;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𝑷</m:t>
                                              </m:r>
                                              <m:r>
                                                <a:rPr lang="en-US" sz="2800" b="1" i="1">
                                                  <a:solidFill>
                                                    <a:schemeClr val="bg1">
                                                      <a:lumMod val="85000"/>
                                                    </a:schemeClr>
                                                  </a:solidFill>
                                                  <a:latin typeface="Cambria Math" panose="02040503050406030204" pitchFamily="18" charset="0"/>
                                                </a:rPr>
                                                <m:t>𝟓𝟎𝟎</m:t>
                                              </m:r>
                                            </m:e>
                                          </m:d>
                                        </m:e>
                                        <m:sub>
                                          <m:r>
                                            <a:rPr lang="en-US" sz="2800" b="1" i="1" smtClean="0">
                                              <a:solidFill>
                                                <a:schemeClr val="bg1">
                                                  <a:lumMod val="85000"/>
                                                </a:schemeClr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den>
                                  </m:f>
                                </m:e>
                              </m:d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&lt;−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  <m:r>
                                <a:rPr lang="en-US" sz="2800" b="1" i="1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𝟎𝟏</m:t>
                              </m:r>
                            </m:e>
                            <m:e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𝒊𝒇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sz="2800" b="1" i="1" smtClean="0">
                                  <a:solidFill>
                                    <a:schemeClr val="bg1">
                                      <a:lumMod val="8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𝒆𝒍𝒔𝒆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2800" b="1" dirty="0">
                  <a:solidFill>
                    <a:schemeClr val="bg1">
                      <a:lumMod val="8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ED7B7E7-B335-43FF-8DCC-F6C9C42A5F6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5862" y="528507"/>
                <a:ext cx="11220276" cy="2632708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D591789-51C2-4040-97C4-88B3E2CB0523}"/>
              </a:ext>
            </a:extLst>
          </p:cNvPr>
          <p:cNvSpPr txBox="1"/>
          <p:nvPr/>
        </p:nvSpPr>
        <p:spPr>
          <a:xfrm>
            <a:off x="633368" y="4035673"/>
            <a:ext cx="464330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EMA is smooth!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3 Classes [-1, 0, 1]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10% Tolerance build in!</a:t>
            </a:r>
          </a:p>
        </p:txBody>
      </p:sp>
    </p:spTree>
    <p:extLst>
      <p:ext uri="{BB962C8B-B14F-4D97-AF65-F5344CB8AC3E}">
        <p14:creationId xmlns:p14="http://schemas.microsoft.com/office/powerpoint/2010/main" val="374440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Background: Choosing the Model  </a:t>
            </a:r>
          </a:p>
        </p:txBody>
      </p:sp>
      <p:pic>
        <p:nvPicPr>
          <p:cNvPr id="1026" name="Picture 2" descr="Input data, Nearest Neighbors, Linear SVM, RBF SVM, Gaussian Process, Decision Tree, Random Forest, Neural Net, AdaBoost, Naive Bayes, QDA">
            <a:extLst>
              <a:ext uri="{FF2B5EF4-FFF2-40B4-BE49-F238E27FC236}">
                <a16:creationId xmlns:a16="http://schemas.microsoft.com/office/drawing/2014/main" id="{9FE44F50-F610-48D2-8CD1-E112749D7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26" y="1336337"/>
            <a:ext cx="11569348" cy="3856449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8" name="Group 37">
            <a:extLst>
              <a:ext uri="{FF2B5EF4-FFF2-40B4-BE49-F238E27FC236}">
                <a16:creationId xmlns:a16="http://schemas.microsoft.com/office/drawing/2014/main" id="{680F6030-9E3E-4248-BA26-297AC5BED5E1}"/>
              </a:ext>
            </a:extLst>
          </p:cNvPr>
          <p:cNvGrpSpPr/>
          <p:nvPr/>
        </p:nvGrpSpPr>
        <p:grpSpPr>
          <a:xfrm>
            <a:off x="1378275" y="365230"/>
            <a:ext cx="9452228" cy="4827555"/>
            <a:chOff x="1378275" y="365230"/>
            <a:chExt cx="9452228" cy="4827555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7A3655BE-8ADF-466A-B430-FD8BE1616B92}"/>
                </a:ext>
              </a:extLst>
            </p:cNvPr>
            <p:cNvGrpSpPr/>
            <p:nvPr/>
          </p:nvGrpSpPr>
          <p:grpSpPr>
            <a:xfrm>
              <a:off x="1378275" y="365230"/>
              <a:ext cx="9452228" cy="4827555"/>
              <a:chOff x="1384183" y="365231"/>
              <a:chExt cx="9452228" cy="4827555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3695F797-0399-4E55-B5FA-08B778F99CE3}"/>
                  </a:ext>
                </a:extLst>
              </p:cNvPr>
              <p:cNvGrpSpPr/>
              <p:nvPr/>
            </p:nvGrpSpPr>
            <p:grpSpPr>
              <a:xfrm>
                <a:off x="1384183" y="365231"/>
                <a:ext cx="6312031" cy="4827555"/>
                <a:chOff x="1384183" y="365231"/>
                <a:chExt cx="6312031" cy="4827555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F70513F-CEB4-4FF0-A2AA-EA0F0F1025CF}"/>
                    </a:ext>
                  </a:extLst>
                </p:cNvPr>
                <p:cNvSpPr/>
                <p:nvPr/>
              </p:nvSpPr>
              <p:spPr>
                <a:xfrm>
                  <a:off x="1384183" y="1336337"/>
                  <a:ext cx="1082179" cy="3856449"/>
                </a:xfrm>
                <a:prstGeom prst="rect">
                  <a:avLst/>
                </a:prstGeom>
                <a:solidFill>
                  <a:srgbClr val="FFC000">
                    <a:alpha val="43922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CF6C7F04-5FA2-4BBC-8C2C-A4549AD3F67E}"/>
                    </a:ext>
                  </a:extLst>
                </p:cNvPr>
                <p:cNvSpPr/>
                <p:nvPr/>
              </p:nvSpPr>
              <p:spPr>
                <a:xfrm>
                  <a:off x="3461420" y="1336337"/>
                  <a:ext cx="1082179" cy="3856449"/>
                </a:xfrm>
                <a:prstGeom prst="rect">
                  <a:avLst/>
                </a:prstGeom>
                <a:solidFill>
                  <a:srgbClr val="FFC000">
                    <a:alpha val="43922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8336E2C6-98B8-4FC8-8B9A-8D24C85296F0}"/>
                    </a:ext>
                  </a:extLst>
                </p:cNvPr>
                <p:cNvSpPr/>
                <p:nvPr/>
              </p:nvSpPr>
              <p:spPr>
                <a:xfrm>
                  <a:off x="6614035" y="1336336"/>
                  <a:ext cx="1082179" cy="3856449"/>
                </a:xfrm>
                <a:prstGeom prst="rect">
                  <a:avLst/>
                </a:prstGeom>
                <a:solidFill>
                  <a:srgbClr val="FFC000">
                    <a:alpha val="43922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31DB46CF-AE10-4EF6-B5B8-1F6145B5292C}"/>
                    </a:ext>
                  </a:extLst>
                </p:cNvPr>
                <p:cNvSpPr txBox="1"/>
                <p:nvPr/>
              </p:nvSpPr>
              <p:spPr>
                <a:xfrm>
                  <a:off x="3323000" y="365231"/>
                  <a:ext cx="3053593" cy="369332"/>
                </a:xfrm>
                <a:prstGeom prst="rect">
                  <a:avLst/>
                </a:prstGeom>
                <a:noFill/>
                <a:ln w="381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>
                      <a:solidFill>
                        <a:schemeClr val="bg1">
                          <a:lumMod val="85000"/>
                        </a:schemeClr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Models Evaluated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51D4A810-7B01-4685-859A-0ECB95C8694F}"/>
                    </a:ext>
                  </a:extLst>
                </p:cNvPr>
                <p:cNvCxnSpPr>
                  <a:stCxn id="8" idx="2"/>
                  <a:endCxn id="7" idx="0"/>
                </p:cNvCxnSpPr>
                <p:nvPr/>
              </p:nvCxnSpPr>
              <p:spPr>
                <a:xfrm flipH="1">
                  <a:off x="1925273" y="734563"/>
                  <a:ext cx="2924524" cy="601774"/>
                </a:xfrm>
                <a:prstGeom prst="straightConnector1">
                  <a:avLst/>
                </a:prstGeom>
                <a:ln w="57150">
                  <a:solidFill>
                    <a:srgbClr val="FFC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7E9F7544-895A-407D-9AFE-BECE12139301}"/>
                    </a:ext>
                  </a:extLst>
                </p:cNvPr>
                <p:cNvCxnSpPr>
                  <a:cxnSpLocks/>
                  <a:stCxn id="8" idx="2"/>
                </p:cNvCxnSpPr>
                <p:nvPr/>
              </p:nvCxnSpPr>
              <p:spPr>
                <a:xfrm flipH="1">
                  <a:off x="4080309" y="734563"/>
                  <a:ext cx="769488" cy="601773"/>
                </a:xfrm>
                <a:prstGeom prst="straightConnector1">
                  <a:avLst/>
                </a:prstGeom>
                <a:ln w="57150">
                  <a:solidFill>
                    <a:srgbClr val="FFC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Straight Arrow Connector 18">
                  <a:extLst>
                    <a:ext uri="{FF2B5EF4-FFF2-40B4-BE49-F238E27FC236}">
                      <a16:creationId xmlns:a16="http://schemas.microsoft.com/office/drawing/2014/main" id="{5CA6E060-97D7-4D51-9662-C0FF317A3113}"/>
                    </a:ext>
                  </a:extLst>
                </p:cNvPr>
                <p:cNvCxnSpPr>
                  <a:cxnSpLocks/>
                  <a:stCxn id="8" idx="2"/>
                  <a:endCxn id="10" idx="0"/>
                </p:cNvCxnSpPr>
                <p:nvPr/>
              </p:nvCxnSpPr>
              <p:spPr>
                <a:xfrm>
                  <a:off x="4849797" y="734563"/>
                  <a:ext cx="2305328" cy="601773"/>
                </a:xfrm>
                <a:prstGeom prst="straightConnector1">
                  <a:avLst/>
                </a:prstGeom>
                <a:ln w="57150">
                  <a:solidFill>
                    <a:srgbClr val="FFC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008D6B8-7336-48C5-945D-7F842A11D2BB}"/>
                  </a:ext>
                </a:extLst>
              </p:cNvPr>
              <p:cNvSpPr/>
              <p:nvPr/>
            </p:nvSpPr>
            <p:spPr>
              <a:xfrm>
                <a:off x="9754232" y="1336336"/>
                <a:ext cx="1082179" cy="3856449"/>
              </a:xfrm>
              <a:prstGeom prst="rect">
                <a:avLst/>
              </a:prstGeom>
              <a:solidFill>
                <a:srgbClr val="FFC000">
                  <a:alpha val="43922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6DD49970-0FF9-4ABE-A04B-9C4C518D6C92}"/>
                  </a:ext>
                </a:extLst>
              </p:cNvPr>
              <p:cNvCxnSpPr>
                <a:cxnSpLocks/>
                <a:stCxn id="8" idx="2"/>
                <a:endCxn id="31" idx="0"/>
              </p:cNvCxnSpPr>
              <p:nvPr/>
            </p:nvCxnSpPr>
            <p:spPr>
              <a:xfrm>
                <a:off x="4849797" y="734563"/>
                <a:ext cx="5445525" cy="601773"/>
              </a:xfrm>
              <a:prstGeom prst="straightConnector1">
                <a:avLst/>
              </a:prstGeom>
              <a:ln w="57150">
                <a:solidFill>
                  <a:srgbClr val="FFC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45C1BC6-3268-4E05-9633-206ADD26B1E7}"/>
                </a:ext>
              </a:extLst>
            </p:cNvPr>
            <p:cNvSpPr/>
            <p:nvPr/>
          </p:nvSpPr>
          <p:spPr>
            <a:xfrm>
              <a:off x="5513652" y="1336336"/>
              <a:ext cx="1082179" cy="3856449"/>
            </a:xfrm>
            <a:prstGeom prst="rect">
              <a:avLst/>
            </a:prstGeom>
            <a:solidFill>
              <a:srgbClr val="FFC000">
                <a:alpha val="4392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30417459-0B85-49E4-A143-4AF1C92A8689}"/>
                </a:ext>
              </a:extLst>
            </p:cNvPr>
            <p:cNvCxnSpPr>
              <a:cxnSpLocks/>
              <a:stCxn id="8" idx="2"/>
              <a:endCxn id="35" idx="0"/>
            </p:cNvCxnSpPr>
            <p:nvPr/>
          </p:nvCxnSpPr>
          <p:spPr>
            <a:xfrm>
              <a:off x="4843889" y="734562"/>
              <a:ext cx="1210853" cy="601774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D10B3E8A-5B93-49B7-BF53-F3CAED06510B}"/>
              </a:ext>
            </a:extLst>
          </p:cNvPr>
          <p:cNvSpPr txBox="1"/>
          <p:nvPr/>
        </p:nvSpPr>
        <p:spPr>
          <a:xfrm>
            <a:off x="202400" y="5194395"/>
            <a:ext cx="116782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https://scikit-learn.org/stable/auto_examples/classification/plot_classifier_comparison.html#sphx-glr-auto-examples-classification-plot-classifier-comparison-py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8734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Background: Choosing the Model  </a:t>
            </a:r>
          </a:p>
        </p:txBody>
      </p:sp>
      <p:pic>
        <p:nvPicPr>
          <p:cNvPr id="1026" name="Picture 2" descr="Input data, Nearest Neighbors, Linear SVM, RBF SVM, Gaussian Process, Decision Tree, Random Forest, Neural Net, AdaBoost, Naive Bayes, QDA">
            <a:extLst>
              <a:ext uri="{FF2B5EF4-FFF2-40B4-BE49-F238E27FC236}">
                <a16:creationId xmlns:a16="http://schemas.microsoft.com/office/drawing/2014/main" id="{9FE44F50-F610-48D2-8CD1-E112749D7A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26" y="1336337"/>
            <a:ext cx="11569348" cy="3856449"/>
          </a:xfrm>
          <a:prstGeom prst="rect">
            <a:avLst/>
          </a:prstGeo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A73B05C1-0E95-4A09-B464-ECEC8CFD5665}"/>
              </a:ext>
            </a:extLst>
          </p:cNvPr>
          <p:cNvGrpSpPr/>
          <p:nvPr/>
        </p:nvGrpSpPr>
        <p:grpSpPr>
          <a:xfrm>
            <a:off x="1394774" y="365231"/>
            <a:ext cx="6312031" cy="4827555"/>
            <a:chOff x="1384183" y="365231"/>
            <a:chExt cx="6312031" cy="4827555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DA5C940-D60D-4784-8E79-DCF9172A9E7C}"/>
                </a:ext>
              </a:extLst>
            </p:cNvPr>
            <p:cNvSpPr/>
            <p:nvPr/>
          </p:nvSpPr>
          <p:spPr>
            <a:xfrm>
              <a:off x="1384183" y="1336337"/>
              <a:ext cx="1082179" cy="3856449"/>
            </a:xfrm>
            <a:prstGeom prst="rect">
              <a:avLst/>
            </a:prstGeom>
            <a:solidFill>
              <a:srgbClr val="FFC000">
                <a:alpha val="4392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03AE84F-A7F1-44A8-8E0D-D23812926D71}"/>
                </a:ext>
              </a:extLst>
            </p:cNvPr>
            <p:cNvSpPr/>
            <p:nvPr/>
          </p:nvSpPr>
          <p:spPr>
            <a:xfrm>
              <a:off x="3461420" y="1336337"/>
              <a:ext cx="1082179" cy="3856449"/>
            </a:xfrm>
            <a:prstGeom prst="rect">
              <a:avLst/>
            </a:prstGeom>
            <a:solidFill>
              <a:srgbClr val="FFC000">
                <a:alpha val="4392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22BF857-5A3A-49F7-9642-808AD0A0CCC1}"/>
                </a:ext>
              </a:extLst>
            </p:cNvPr>
            <p:cNvSpPr/>
            <p:nvPr/>
          </p:nvSpPr>
          <p:spPr>
            <a:xfrm>
              <a:off x="6614035" y="1336336"/>
              <a:ext cx="1082179" cy="3856449"/>
            </a:xfrm>
            <a:prstGeom prst="rect">
              <a:avLst/>
            </a:prstGeom>
            <a:solidFill>
              <a:srgbClr val="FFC000">
                <a:alpha val="43922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1CC191E-705C-42B6-9312-3C6EE6E9F17E}"/>
                </a:ext>
              </a:extLst>
            </p:cNvPr>
            <p:cNvSpPr txBox="1"/>
            <p:nvPr/>
          </p:nvSpPr>
          <p:spPr>
            <a:xfrm>
              <a:off x="3323000" y="365231"/>
              <a:ext cx="3053593" cy="369332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>
                      <a:lumMod val="8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Best Estimators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52FA27A-C106-4B66-8BB1-860DA1921EF2}"/>
                </a:ext>
              </a:extLst>
            </p:cNvPr>
            <p:cNvCxnSpPr>
              <a:stCxn id="24" idx="2"/>
              <a:endCxn id="20" idx="0"/>
            </p:cNvCxnSpPr>
            <p:nvPr/>
          </p:nvCxnSpPr>
          <p:spPr>
            <a:xfrm flipH="1">
              <a:off x="1925273" y="734563"/>
              <a:ext cx="2924524" cy="601774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DEEF6CC1-FBBA-4F89-84C3-CD95CF002E81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4080309" y="734563"/>
              <a:ext cx="769488" cy="601773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897E9A1F-DDCB-49FB-B774-FD3FB9F6AA3B}"/>
                </a:ext>
              </a:extLst>
            </p:cNvPr>
            <p:cNvCxnSpPr>
              <a:cxnSpLocks/>
              <a:stCxn id="24" idx="2"/>
              <a:endCxn id="23" idx="0"/>
            </p:cNvCxnSpPr>
            <p:nvPr/>
          </p:nvCxnSpPr>
          <p:spPr>
            <a:xfrm>
              <a:off x="4849797" y="734563"/>
              <a:ext cx="2305328" cy="601773"/>
            </a:xfrm>
            <a:prstGeom prst="straightConnector1">
              <a:avLst/>
            </a:prstGeom>
            <a:ln w="57150">
              <a:solidFill>
                <a:srgbClr val="FFC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EA800B7D-24CE-4897-BFDD-F623266A04A5}"/>
              </a:ext>
            </a:extLst>
          </p:cNvPr>
          <p:cNvSpPr txBox="1"/>
          <p:nvPr/>
        </p:nvSpPr>
        <p:spPr>
          <a:xfrm>
            <a:off x="202400" y="5194395"/>
            <a:ext cx="116782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https://scikit-learn.org/stable/auto_examples/classification/plot_classifier_comparison.html#sphx-glr-auto-examples-classification-plot-classifier-comparison-py</a:t>
            </a:r>
            <a:endParaRPr lang="en-US" sz="1000" dirty="0">
              <a:solidFill>
                <a:schemeClr val="bg1">
                  <a:lumMod val="8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0369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Performance: SVM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FC4826-E342-4547-9785-315FE0909D9C}"/>
              </a:ext>
            </a:extLst>
          </p:cNvPr>
          <p:cNvSpPr txBox="1"/>
          <p:nvPr/>
        </p:nvSpPr>
        <p:spPr>
          <a:xfrm>
            <a:off x="394282" y="529676"/>
            <a:ext cx="6572250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Support Vector Machine Classifier (SVC)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RBF Scored 98% on training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9E9C7E5-EB12-438A-AF77-CC7388EFE8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1069" y="291546"/>
            <a:ext cx="3251389" cy="17557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794252-3E6B-4FE9-B5EB-7B55488D61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069" y="2306600"/>
            <a:ext cx="3251389" cy="181090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6DAE85D-B521-4DB3-AD08-94AFF09F2193}"/>
              </a:ext>
            </a:extLst>
          </p:cNvPr>
          <p:cNvSpPr txBox="1"/>
          <p:nvPr/>
        </p:nvSpPr>
        <p:spPr>
          <a:xfrm>
            <a:off x="394282" y="2460422"/>
            <a:ext cx="6572250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4-Nearest Neighbors (KNN)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Scored 99% on training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50D54511-E457-4E85-955B-B981EBAB65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1069" y="4393582"/>
            <a:ext cx="3251389" cy="1782011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EFE464E-76FA-4DF6-A0E4-5DD8331DB95C}"/>
              </a:ext>
            </a:extLst>
          </p:cNvPr>
          <p:cNvSpPr txBox="1"/>
          <p:nvPr/>
        </p:nvSpPr>
        <p:spPr>
          <a:xfrm>
            <a:off x="394282" y="4645950"/>
            <a:ext cx="6572250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Random Forest (RF)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PCA: 20, Depth: 20</a:t>
            </a:r>
          </a:p>
          <a:p>
            <a:pPr marL="342900" indent="-34290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Scored 96% on training</a:t>
            </a:r>
          </a:p>
        </p:txBody>
      </p:sp>
    </p:spTree>
    <p:extLst>
      <p:ext uri="{BB962C8B-B14F-4D97-AF65-F5344CB8AC3E}">
        <p14:creationId xmlns:p14="http://schemas.microsoft.com/office/powerpoint/2010/main" val="2239356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3ADA7D-3618-4B94-81AD-1873D8BC5963}"/>
              </a:ext>
            </a:extLst>
          </p:cNvPr>
          <p:cNvSpPr txBox="1"/>
          <p:nvPr/>
        </p:nvSpPr>
        <p:spPr>
          <a:xfrm>
            <a:off x="0" y="6396335"/>
            <a:ext cx="3419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4BA8FC-8333-4B4E-818A-AD0A16C24E2B}"/>
              </a:ext>
            </a:extLst>
          </p:cNvPr>
          <p:cNvSpPr txBox="1"/>
          <p:nvPr/>
        </p:nvSpPr>
        <p:spPr>
          <a:xfrm>
            <a:off x="5619751" y="6391870"/>
            <a:ext cx="65722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spcBef>
                <a:spcPts val="300"/>
              </a:spcBef>
            </a:pPr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Model Performance: Ensemble 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AAF225-1A5A-41C2-92BA-08E751CB4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1954" y="234291"/>
            <a:ext cx="5029915" cy="3843105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2164153-6A5C-4A1E-8241-D972652356CA}"/>
              </a:ext>
            </a:extLst>
          </p:cNvPr>
          <p:cNvSpPr txBox="1"/>
          <p:nvPr/>
        </p:nvSpPr>
        <p:spPr>
          <a:xfrm>
            <a:off x="230130" y="4784552"/>
            <a:ext cx="6572250" cy="1308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The Ensemble seem pretty good at predicting increases in S&amp;P500. Not surprising since the past year has been increasing.</a:t>
            </a:r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bg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Testing on the “Past” Data was excellent at 96% while the test on “prediction” data was at 62%. Better than a coin toss!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BFA01CA-F92C-4D81-A006-434ECC7C8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3003" y="4234909"/>
            <a:ext cx="2389122" cy="19994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EC0EFC9-0848-4BA8-A20C-A2B660406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72748" y="4234909"/>
            <a:ext cx="2389122" cy="1999450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33CECC8-DF2C-411B-B475-40A369178C7F}"/>
              </a:ext>
            </a:extLst>
          </p:cNvPr>
          <p:cNvSpPr/>
          <p:nvPr/>
        </p:nvSpPr>
        <p:spPr>
          <a:xfrm>
            <a:off x="6993003" y="5079438"/>
            <a:ext cx="887057" cy="205626"/>
          </a:xfrm>
          <a:prstGeom prst="rect">
            <a:avLst/>
          </a:prstGeom>
          <a:solidFill>
            <a:srgbClr val="FFC000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5C37CC5-3CF6-4839-8FBC-174F87206202}"/>
              </a:ext>
            </a:extLst>
          </p:cNvPr>
          <p:cNvSpPr/>
          <p:nvPr/>
        </p:nvSpPr>
        <p:spPr>
          <a:xfrm>
            <a:off x="9572747" y="5045786"/>
            <a:ext cx="887057" cy="205626"/>
          </a:xfrm>
          <a:prstGeom prst="rect">
            <a:avLst/>
          </a:prstGeom>
          <a:solidFill>
            <a:srgbClr val="FFC000">
              <a:alpha val="4588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3F78927-A600-464C-AFDC-C35AACCD3D3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25" t="7211" r="8126" b="5578"/>
          <a:stretch/>
        </p:blipFill>
        <p:spPr>
          <a:xfrm>
            <a:off x="278359" y="234291"/>
            <a:ext cx="6524021" cy="4392750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>
            <a:solidFill>
              <a:schemeClr val="tx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177974548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{3836F91D-BFC9-4FFA-8CE6-6BE377A15E7D}tf56160789_win32</Template>
  <TotalTime>460</TotalTime>
  <Words>440</Words>
  <Application>Microsoft Office PowerPoint</Application>
  <PresentationFormat>Widescreen</PresentationFormat>
  <Paragraphs>87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Bookman Old Style</vt:lpstr>
      <vt:lpstr>Calibri</vt:lpstr>
      <vt:lpstr>Cambria</vt:lpstr>
      <vt:lpstr>Cambria Math</vt:lpstr>
      <vt:lpstr>Franklin Gothic Book</vt:lpstr>
      <vt:lpstr>1_RetrospectVTI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Maurice Roots</dc:creator>
  <cp:lastModifiedBy>Maurice Roots</cp:lastModifiedBy>
  <cp:revision>1</cp:revision>
  <dcterms:created xsi:type="dcterms:W3CDTF">2021-12-14T23:37:51Z</dcterms:created>
  <dcterms:modified xsi:type="dcterms:W3CDTF">2021-12-15T07:58:39Z</dcterms:modified>
</cp:coreProperties>
</file>

<file path=docProps/thumbnail.jpeg>
</file>